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FAvBBbsj9vtceRDfGvP9fGnkeI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dor Galvez D.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83F655-3177-4738-98E8-70A222203D70}">
  <a:tblStyle styleId="{FE83F655-3177-4738-98E8-70A222203D7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744D04A-AD88-4884-AAB1-3FAE26BC2CE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FF3E9"/>
          </a:solidFill>
        </a:fill>
      </a:tcStyle>
    </a:wholeTbl>
    <a:band1H>
      <a:tcTxStyle/>
      <a:tcStyle>
        <a:tcBdr/>
        <a:fill>
          <a:solidFill>
            <a:srgbClr val="DEE7D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EE7D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D43287-4DCA-4093-BA0F-7080C8B02D2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DEEE8"/>
          </a:solidFill>
        </a:fill>
      </a:tcStyle>
    </a:wholeTbl>
    <a:band1H>
      <a:tcTxStyle/>
      <a:tcStyle>
        <a:tcBdr/>
        <a:fill>
          <a:solidFill>
            <a:srgbClr val="FCDC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CDC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Unidades%20compartidas\UMM\2021\1.%20Estudios\002.%20Escolares%202021\7.%20Analisis\Consolidado_Textos_Final_VSA_EA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Unidades%20compartidas\UMM\2021\1.%20Estudios\002.%20Escolares%202021\7.%20Analisis\Consolidado_Utiles_Final_VSA_EAF_NACION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Canasta Textos 2do Básico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básico'!$G$5:$I$5</c:f>
              <c:strCache>
                <c:ptCount val="3"/>
                <c:pt idx="0">
                  <c:v> Canasta Min </c:v>
                </c:pt>
                <c:pt idx="1">
                  <c:v> Canasta Promedio </c:v>
                </c:pt>
                <c:pt idx="2">
                  <c:v> Canasta Max </c:v>
                </c:pt>
              </c:strCache>
            </c:strRef>
          </c:cat>
          <c:val>
            <c:numRef>
              <c:f>'Segundo básico'!$G$12:$I$12</c:f>
              <c:numCache>
                <c:formatCode>_("$"* #,##0_);_("$"* \(#,##0\);_("$"* "-"_);_(@_)</c:formatCode>
                <c:ptCount val="3"/>
                <c:pt idx="0">
                  <c:v>140463.86554621841</c:v>
                </c:pt>
                <c:pt idx="1">
                  <c:v>151005.32212885143</c:v>
                </c:pt>
                <c:pt idx="2">
                  <c:v>164609.2436974789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B-4A6C-9B4B-507D136FB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34182656"/>
        <c:axId val="1489944976"/>
      </c:barChart>
      <c:catAx>
        <c:axId val="153418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489944976"/>
        <c:crosses val="autoZero"/>
        <c:auto val="1"/>
        <c:lblAlgn val="ctr"/>
        <c:lblOffset val="100"/>
        <c:noMultiLvlLbl val="0"/>
      </c:catAx>
      <c:valAx>
        <c:axId val="1489944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534182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/>
              <a:t>Diferencias</a:t>
            </a:r>
            <a:r>
              <a:rPr lang="es-CL" baseline="0"/>
              <a:t> entre Lista Normal y Reducida</a:t>
            </a:r>
            <a:endParaRPr lang="es-C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'Segundo básico Art'!$T$36</c:f>
              <c:strCache>
                <c:ptCount val="1"/>
                <c:pt idx="0">
                  <c:v> Lista Reducida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básico Art'!$U$35:$W$35</c:f>
              <c:strCache>
                <c:ptCount val="3"/>
                <c:pt idx="0">
                  <c:v> Canasta Mínima </c:v>
                </c:pt>
                <c:pt idx="1">
                  <c:v> Canasta Promedio </c:v>
                </c:pt>
                <c:pt idx="2">
                  <c:v> Canasta Máxima </c:v>
                </c:pt>
              </c:strCache>
            </c:strRef>
          </c:cat>
          <c:val>
            <c:numRef>
              <c:f>'Segundo básico Art'!$U$36:$W$36</c:f>
              <c:numCache>
                <c:formatCode>_("$"* #,##0_);_("$"* \(#,##0\);_("$"* "-"_);_(@_)</c:formatCode>
                <c:ptCount val="3"/>
                <c:pt idx="0">
                  <c:v>5830</c:v>
                </c:pt>
                <c:pt idx="1">
                  <c:v>9481</c:v>
                </c:pt>
                <c:pt idx="2">
                  <c:v>14020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63-46EF-8800-4720398B2D47}"/>
            </c:ext>
          </c:extLst>
        </c:ser>
        <c:ser>
          <c:idx val="1"/>
          <c:order val="1"/>
          <c:tx>
            <c:strRef>
              <c:f>'Segundo básico Art'!$T$37</c:f>
              <c:strCache>
                <c:ptCount val="1"/>
                <c:pt idx="0">
                  <c:v> Lista Normal (sin reutilización)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'Segundo básico Art'!$U$35:$W$35</c:f>
              <c:strCache>
                <c:ptCount val="3"/>
                <c:pt idx="0">
                  <c:v> Canasta Mínima </c:v>
                </c:pt>
                <c:pt idx="1">
                  <c:v> Canasta Promedio </c:v>
                </c:pt>
                <c:pt idx="2">
                  <c:v> Canasta Máxima </c:v>
                </c:pt>
              </c:strCache>
            </c:strRef>
          </c:cat>
          <c:val>
            <c:numRef>
              <c:f>'Segundo básico Art'!$U$37:$W$37</c:f>
              <c:numCache>
                <c:formatCode>_("$"* #,##0_);_("$"* \(#,##0\);_("$"* "-"_);_(@_)</c:formatCode>
                <c:ptCount val="3"/>
                <c:pt idx="0">
                  <c:v>10770</c:v>
                </c:pt>
                <c:pt idx="1">
                  <c:v>16219</c:v>
                </c:pt>
                <c:pt idx="2">
                  <c:v>22890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63-46EF-8800-4720398B2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60817759"/>
        <c:axId val="1995563615"/>
      </c:barChart>
      <c:catAx>
        <c:axId val="2060817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995563615"/>
        <c:crosses val="autoZero"/>
        <c:auto val="1"/>
        <c:lblAlgn val="ctr"/>
        <c:lblOffset val="100"/>
        <c:noMultiLvlLbl val="0"/>
      </c:catAx>
      <c:valAx>
        <c:axId val="1995563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60817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BBCD9C8-66B3-484C-818A-754E9071C4E8}" type="datetimeFigureOut">
              <a:rPr lang="es-CL" smtClean="0"/>
              <a:t>24-02-2021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7F9E73-2ED2-473C-A6BF-9E435900105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20362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s-CL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‹Nº›</a:t>
            </a:fld>
            <a:endParaRPr lang="es-C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0" name="Google Shape;2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11" name="Google Shape;2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7" name="Google Shape;2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3" name="Google Shape;25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2" name="Google Shape;26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1" name="Google Shape;2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0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1" name="Google Shape;281;p20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s-CL"/>
              <a:pPr algn="r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9" name="Google Shape;149;p8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46568" rIns="93162" bIns="46568" anchor="b" anchorCtr="0">
            <a:noAutofit/>
          </a:bodyPr>
          <a:lstStyle/>
          <a:p>
            <a:pPr algn="r"/>
            <a:fld id="{00000000-1234-1234-1234-123412341234}" type="slidenum">
              <a:rPr lang="es-CL"/>
              <a:pPr algn="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spcFirstLastPara="1" wrap="square" lIns="93162" tIns="46568" rIns="93162" bIns="4656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ernac.c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0" y="152827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 i="0" u="none" strike="noStrike" cap="none">
                <a:solidFill>
                  <a:srgbClr val="004C8F"/>
                </a:solidFill>
                <a:latin typeface="Verdana"/>
                <a:ea typeface="Verdana"/>
                <a:cs typeface="Verdana"/>
                <a:sym typeface="Verdana"/>
              </a:rPr>
              <a:t>Estudio Escolares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1927562" y="2462435"/>
            <a:ext cx="5005921" cy="926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0" y="2967335"/>
            <a:ext cx="914400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Uniformes, útiles y textos escolares.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Análisis de políticas, medidas y precios.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Febrero, 2021.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/>
          <p:nvPr/>
        </p:nvSpPr>
        <p:spPr>
          <a:xfrm>
            <a:off x="3055603" y="6564770"/>
            <a:ext cx="29363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Fuente: IBC, Servicio Nacional del Consumidor , 2020. </a:t>
            </a: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303135" y="522906"/>
            <a:ext cx="4556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Ficha Metodológica </a:t>
            </a:r>
            <a:endParaRPr/>
          </a:p>
        </p:txBody>
      </p:sp>
      <p:sp>
        <p:nvSpPr>
          <p:cNvPr id="173" name="Google Shape;173;p10"/>
          <p:cNvSpPr/>
          <p:nvPr/>
        </p:nvSpPr>
        <p:spPr>
          <a:xfrm>
            <a:off x="343921" y="620688"/>
            <a:ext cx="6316311" cy="399975"/>
          </a:xfrm>
          <a:prstGeom prst="snip1Rect">
            <a:avLst>
              <a:gd name="adj" fmla="val 16667"/>
            </a:avLst>
          </a:prstGeom>
          <a:solidFill>
            <a:srgbClr val="C2D59B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" name="Google Shape;174;p10"/>
          <p:cNvSpPr/>
          <p:nvPr/>
        </p:nvSpPr>
        <p:spPr>
          <a:xfrm>
            <a:off x="323528" y="634849"/>
            <a:ext cx="6192688" cy="369332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Set de libros seleccionados en análisis</a:t>
            </a:r>
            <a:endParaRPr/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86373">
            <a:off x="7653564" y="406239"/>
            <a:ext cx="1479984" cy="76251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/>
          <p:nvPr/>
        </p:nvSpPr>
        <p:spPr>
          <a:xfrm>
            <a:off x="491314" y="1488033"/>
            <a:ext cx="80648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Considerando </a:t>
            </a:r>
            <a:r>
              <a:rPr lang="es-CL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todos los textos principales para un niño o niña de 2do básico</a:t>
            </a:r>
            <a:r>
              <a:rPr lang="es-CL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se tiene que una familia </a:t>
            </a:r>
            <a:r>
              <a:rPr lang="es-CL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puede gastar </a:t>
            </a:r>
            <a:r>
              <a:rPr lang="es-CL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entre</a:t>
            </a:r>
            <a:r>
              <a:rPr lang="es-CL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L" sz="2000" b="1">
                <a:solidFill>
                  <a:srgbClr val="0033CC"/>
                </a:solidFill>
                <a:latin typeface="Verdana"/>
                <a:ea typeface="Verdana"/>
                <a:cs typeface="Verdana"/>
                <a:sym typeface="Verdana"/>
              </a:rPr>
              <a:t>$140.464 y $164.609</a:t>
            </a:r>
            <a:r>
              <a:rPr lang="es-CL" sz="16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lo que representa el gasto más importante de las compras escolares. </a:t>
            </a:r>
            <a:endParaRPr sz="16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177" name="Google Shape;177;p10"/>
          <p:cNvGraphicFramePr/>
          <p:nvPr/>
        </p:nvGraphicFramePr>
        <p:xfrm>
          <a:off x="1589690" y="2780928"/>
          <a:ext cx="5868144" cy="327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/>
          <p:nvPr/>
        </p:nvSpPr>
        <p:spPr>
          <a:xfrm>
            <a:off x="0" y="152827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rgbClr val="004C8F"/>
                </a:solidFill>
                <a:latin typeface="Verdana"/>
                <a:ea typeface="Verdana"/>
                <a:cs typeface="Verdana"/>
                <a:sym typeface="Verdana"/>
              </a:rPr>
              <a:t>Precios útiles escolares</a:t>
            </a:r>
            <a:endParaRPr sz="3600" b="1">
              <a:solidFill>
                <a:srgbClr val="004C8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3" name="Google Shape;18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2204865"/>
            <a:ext cx="3962400" cy="268066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/>
          <p:nvPr/>
        </p:nvSpPr>
        <p:spPr>
          <a:xfrm>
            <a:off x="3055603" y="6564770"/>
            <a:ext cx="29363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Fuente: IBC, Servicio Nacional del Consumidor , 2021. </a:t>
            </a:r>
            <a:endParaRPr/>
          </a:p>
        </p:txBody>
      </p:sp>
      <p:sp>
        <p:nvSpPr>
          <p:cNvPr id="189" name="Google Shape;189;p12"/>
          <p:cNvSpPr/>
          <p:nvPr/>
        </p:nvSpPr>
        <p:spPr>
          <a:xfrm>
            <a:off x="303135" y="522906"/>
            <a:ext cx="4556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Ficha Metodológica </a:t>
            </a:r>
            <a:endParaRPr/>
          </a:p>
        </p:txBody>
      </p:sp>
      <p:sp>
        <p:nvSpPr>
          <p:cNvPr id="190" name="Google Shape;190;p12"/>
          <p:cNvSpPr/>
          <p:nvPr/>
        </p:nvSpPr>
        <p:spPr>
          <a:xfrm>
            <a:off x="343921" y="472761"/>
            <a:ext cx="6192688" cy="369332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Set de productos seleccionados en análisis</a:t>
            </a:r>
            <a:endParaRPr/>
          </a:p>
        </p:txBody>
      </p:sp>
      <p:sp>
        <p:nvSpPr>
          <p:cNvPr id="191" name="Google Shape;191;p12"/>
          <p:cNvSpPr txBox="1"/>
          <p:nvPr/>
        </p:nvSpPr>
        <p:spPr>
          <a:xfrm>
            <a:off x="422026" y="912334"/>
            <a:ext cx="832643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acuerdo a la información enviada por colegios, se consideraron dos escenarios de listas de útiles que necesitaría un niño o niña de 2° básico: una </a:t>
            </a:r>
            <a:r>
              <a:rPr lang="es-CL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lista normal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otra </a:t>
            </a:r>
            <a:r>
              <a:rPr lang="es-CL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lista reducida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pensando en la </a:t>
            </a: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reutilización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artículos.</a:t>
            </a:r>
            <a:endParaRPr/>
          </a:p>
        </p:txBody>
      </p:sp>
      <p:sp>
        <p:nvSpPr>
          <p:cNvPr id="192" name="Google Shape;192;p12"/>
          <p:cNvSpPr/>
          <p:nvPr/>
        </p:nvSpPr>
        <p:spPr>
          <a:xfrm>
            <a:off x="343921" y="2362200"/>
            <a:ext cx="1912603" cy="97840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EAF1DD"/>
          </a:solidFill>
          <a:ln w="9525" cap="flat" cmpd="sng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 Reducida</a:t>
            </a:r>
            <a:endParaRPr/>
          </a:p>
        </p:txBody>
      </p:sp>
      <p:sp>
        <p:nvSpPr>
          <p:cNvPr id="193" name="Google Shape;193;p12"/>
          <p:cNvSpPr/>
          <p:nvPr/>
        </p:nvSpPr>
        <p:spPr>
          <a:xfrm>
            <a:off x="7281389" y="2305226"/>
            <a:ext cx="1715642" cy="1733374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DE9D8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Lista Normal (sin reutilizar)</a:t>
            </a:r>
            <a:endParaRPr/>
          </a:p>
        </p:txBody>
      </p:sp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4386" y="4221592"/>
            <a:ext cx="1562645" cy="138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6524" y="2362200"/>
            <a:ext cx="990600" cy="990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Google Shape;196;p12"/>
          <p:cNvGraphicFramePr/>
          <p:nvPr/>
        </p:nvGraphicFramePr>
        <p:xfrm>
          <a:off x="228600" y="3533982"/>
          <a:ext cx="2936325" cy="2404110"/>
        </p:xfrm>
        <a:graphic>
          <a:graphicData uri="http://schemas.openxmlformats.org/drawingml/2006/table">
            <a:tbl>
              <a:tblPr firstRow="1">
                <a:noFill/>
                <a:tableStyleId>{6744D04A-AD88-4884-AAB1-3FAE26BC2CEA}</a:tableStyleId>
              </a:tblPr>
              <a:tblGrid>
                <a:gridCol w="1071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4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PRODUCTO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VARIEDAD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CARPETA (x4)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CORRECTOR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CUADERNO (x3)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UNIVERSITARIO MATEMÁTICAS 100 HJS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DESTACADOR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GOMA BORRAR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LAPICES COLOR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12 COLORES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LAPIZ GRAFITO (x3)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LAPIZ PASTA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REGLA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20 CM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SACAPUNTA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97" name="Google Shape;197;p12"/>
          <p:cNvGraphicFramePr/>
          <p:nvPr/>
        </p:nvGraphicFramePr>
        <p:xfrm>
          <a:off x="3611686" y="1953595"/>
          <a:ext cx="3588050" cy="4383455"/>
        </p:xfrm>
        <a:graphic>
          <a:graphicData uri="http://schemas.openxmlformats.org/drawingml/2006/table">
            <a:tbl>
              <a:tblPr firstRow="1">
                <a:noFill/>
                <a:tableStyleId>{B2D43287-4DCA-4093-BA0F-7080C8B02D2B}</a:tableStyleId>
              </a:tblPr>
              <a:tblGrid>
                <a:gridCol w="110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PRODUCTO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VARIEDAD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ADHESIVO BARRA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8 G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BLOCK DE DIBUJO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20 HJS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CARPETA (x4)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CARTULINA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18 HJS, 14 COLORES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COLA FRIA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225 G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CORRECTOR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CUADERNO (x3)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UNIVERSITARIO MATEMÁTICAS 100 HJS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DESTACADOR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GOMA BORRAR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GOMA EVA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6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LAPICES COLOR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12 COLORES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LAPIZ CERA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12 COLORES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LAPIZ GRAFITO (x3)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LAPIZ PASTA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MARCADORES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12 COLORES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MEZCLADOR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6 DIVISIONES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PAPEL LUSTRE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20 HJS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PINCEL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PLASTICINA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12 COLORES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REGLA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20 CM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SACAPUNTA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 UN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3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TEMPERA</a:t>
                      </a:r>
                      <a:endParaRPr sz="1100" b="1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 u="none" strike="noStrike"/>
                        <a:t>12 COL. 15 CC</a:t>
                      </a:r>
                      <a:endParaRPr sz="1100" b="0" i="0" u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"/>
          <p:cNvSpPr/>
          <p:nvPr/>
        </p:nvSpPr>
        <p:spPr>
          <a:xfrm>
            <a:off x="3055603" y="6564770"/>
            <a:ext cx="29363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Fuente: IBC, Servicio Nacional del Consumidor , 2021. </a:t>
            </a:r>
            <a:endParaRPr/>
          </a:p>
        </p:txBody>
      </p:sp>
      <p:sp>
        <p:nvSpPr>
          <p:cNvPr id="203" name="Google Shape;203;p13"/>
          <p:cNvSpPr/>
          <p:nvPr/>
        </p:nvSpPr>
        <p:spPr>
          <a:xfrm>
            <a:off x="303135" y="522906"/>
            <a:ext cx="4556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Ficha Metodológica </a:t>
            </a:r>
            <a:endParaRPr/>
          </a:p>
        </p:txBody>
      </p:sp>
      <p:sp>
        <p:nvSpPr>
          <p:cNvPr id="204" name="Google Shape;204;p13"/>
          <p:cNvSpPr txBox="1"/>
          <p:nvPr/>
        </p:nvSpPr>
        <p:spPr>
          <a:xfrm>
            <a:off x="467544" y="141277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" name="Google Shape;205;p13"/>
          <p:cNvSpPr/>
          <p:nvPr/>
        </p:nvSpPr>
        <p:spPr>
          <a:xfrm>
            <a:off x="323527" y="580753"/>
            <a:ext cx="7128793" cy="399975"/>
          </a:xfrm>
          <a:prstGeom prst="snip1Rect">
            <a:avLst>
              <a:gd name="adj" fmla="val 16667"/>
            </a:avLst>
          </a:prstGeom>
          <a:solidFill>
            <a:srgbClr val="D99593"/>
          </a:solidFill>
          <a:ln w="9525" cap="flat" cmpd="sng">
            <a:solidFill>
              <a:srgbClr val="D9959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Diferencias en Canastas de Útiles Escolares</a:t>
            </a:r>
            <a:endParaRPr/>
          </a:p>
        </p:txBody>
      </p:sp>
      <p:sp>
        <p:nvSpPr>
          <p:cNvPr id="206" name="Google Shape;206;p13"/>
          <p:cNvSpPr txBox="1"/>
          <p:nvPr/>
        </p:nvSpPr>
        <p:spPr>
          <a:xfrm>
            <a:off x="5981069" y="2397043"/>
            <a:ext cx="2733373" cy="406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promedio, se puede destacar que una familia se puede ahorrar en promedio </a:t>
            </a:r>
            <a:r>
              <a:rPr lang="es-CL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$6.738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caso de optar por la reutilización de los útiles.</a:t>
            </a:r>
            <a:endParaRPr/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b="1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07" name="Google Shape;207;p13"/>
          <p:cNvGraphicFramePr/>
          <p:nvPr/>
        </p:nvGraphicFramePr>
        <p:xfrm>
          <a:off x="303135" y="2397043"/>
          <a:ext cx="5677934" cy="348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8" name="Google Shape;208;p13"/>
          <p:cNvSpPr txBox="1"/>
          <p:nvPr/>
        </p:nvSpPr>
        <p:spPr>
          <a:xfrm>
            <a:off x="339886" y="1280965"/>
            <a:ext cx="80648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09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b="1">
              <a:solidFill>
                <a:srgbClr val="7F7F7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analizar los precios de la </a:t>
            </a:r>
            <a:r>
              <a:rPr lang="es-CL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lista normal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(sin reutilizar), se tiene que </a:t>
            </a:r>
            <a:r>
              <a:rPr lang="es-CL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DIMEIGGS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seguido por </a:t>
            </a:r>
            <a:r>
              <a:rPr lang="es-CL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Lápiz López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 las tiendas que en la mayoría de los productos de la lista presentan menores precios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99120" y="1542158"/>
            <a:ext cx="2240632" cy="11667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4"/>
          <p:cNvSpPr/>
          <p:nvPr/>
        </p:nvSpPr>
        <p:spPr>
          <a:xfrm>
            <a:off x="431551" y="1542158"/>
            <a:ext cx="2240632" cy="7347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/>
          <p:nvPr/>
        </p:nvSpPr>
        <p:spPr>
          <a:xfrm>
            <a:off x="227972" y="1715609"/>
            <a:ext cx="2240632" cy="8114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2174608"/>
            <a:ext cx="1828800" cy="2479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0600" y="2174608"/>
            <a:ext cx="1658380" cy="247926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4"/>
          <p:cNvSpPr txBox="1"/>
          <p:nvPr/>
        </p:nvSpPr>
        <p:spPr>
          <a:xfrm>
            <a:off x="0" y="152827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rgbClr val="004C8F"/>
                </a:solidFill>
                <a:latin typeface="Verdana"/>
                <a:ea typeface="Verdana"/>
                <a:cs typeface="Verdana"/>
                <a:sym typeface="Verdana"/>
              </a:rPr>
              <a:t>Precios uniformes escolares</a:t>
            </a:r>
            <a:endParaRPr sz="3600" b="1">
              <a:solidFill>
                <a:srgbClr val="004C8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/>
          <p:nvPr/>
        </p:nvSpPr>
        <p:spPr>
          <a:xfrm>
            <a:off x="303135" y="522906"/>
            <a:ext cx="4556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Ficha Metodológica </a:t>
            </a:r>
            <a:endParaRPr/>
          </a:p>
        </p:txBody>
      </p:sp>
      <p:sp>
        <p:nvSpPr>
          <p:cNvPr id="224" name="Google Shape;224;p15"/>
          <p:cNvSpPr/>
          <p:nvPr/>
        </p:nvSpPr>
        <p:spPr>
          <a:xfrm>
            <a:off x="3055603" y="6564770"/>
            <a:ext cx="29363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IBC, Servicio Nacional del Consumidor , 2021. </a:t>
            </a:r>
            <a:endParaRPr/>
          </a:p>
        </p:txBody>
      </p:sp>
      <p:pic>
        <p:nvPicPr>
          <p:cNvPr id="225" name="Google Shape;22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368" y="404664"/>
            <a:ext cx="1056070" cy="76178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5"/>
          <p:cNvSpPr txBox="1"/>
          <p:nvPr/>
        </p:nvSpPr>
        <p:spPr>
          <a:xfrm>
            <a:off x="467544" y="141277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323529" y="869226"/>
            <a:ext cx="7902800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poder determinar el </a:t>
            </a:r>
            <a:r>
              <a:rPr lang="es-CL" sz="2000" b="1">
                <a:solidFill>
                  <a:srgbClr val="0033CC"/>
                </a:solidFill>
                <a:latin typeface="Verdana"/>
                <a:ea typeface="Verdana"/>
                <a:cs typeface="Verdana"/>
                <a:sym typeface="Verdana"/>
              </a:rPr>
              <a:t>menor precio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compra en el uniforme escolar, se estableció una canasta de productos </a:t>
            </a:r>
            <a:r>
              <a:rPr lang="es-CL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reducida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CL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completa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 seleccionaron los precios más económicos de cada tienda con similar composición, pudiendo detectar </a:t>
            </a:r>
            <a:r>
              <a:rPr lang="es-CL" sz="2000" b="1">
                <a:solidFill>
                  <a:srgbClr val="0033CC"/>
                </a:solidFill>
                <a:latin typeface="Verdana"/>
                <a:ea typeface="Verdana"/>
                <a:cs typeface="Verdana"/>
                <a:sym typeface="Verdana"/>
              </a:rPr>
              <a:t>diferencias de hasta $24.480 (83%)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del </a:t>
            </a: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 de uniforme niña.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5"/>
          <p:cNvSpPr/>
          <p:nvPr/>
        </p:nvSpPr>
        <p:spPr>
          <a:xfrm>
            <a:off x="344551" y="313252"/>
            <a:ext cx="7488832" cy="566638"/>
          </a:xfrm>
          <a:prstGeom prst="snip1Rect">
            <a:avLst>
              <a:gd name="adj" fmla="val 16667"/>
            </a:avLst>
          </a:prstGeom>
          <a:solidFill>
            <a:srgbClr val="D99593"/>
          </a:solidFill>
          <a:ln w="9525" cap="flat" cmpd="sng">
            <a:solidFill>
              <a:srgbClr val="D9959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Uniformes Región Metropolitana Por Precio (2º Básico)</a:t>
            </a:r>
            <a:endParaRPr/>
          </a:p>
        </p:txBody>
      </p:sp>
      <p:pic>
        <p:nvPicPr>
          <p:cNvPr id="229" name="Google Shape;22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42056" y="2691691"/>
            <a:ext cx="1219199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5"/>
          <p:cNvSpPr/>
          <p:nvPr/>
        </p:nvSpPr>
        <p:spPr>
          <a:xfrm>
            <a:off x="58586" y="6187592"/>
            <a:ext cx="888185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(*) Se escogió talla ropa 8 con calzado 31-32 considerando un niño y niña de 2do básico</a:t>
            </a:r>
            <a:r>
              <a:rPr lang="es-CL" sz="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pic>
        <p:nvPicPr>
          <p:cNvPr id="231" name="Google Shape;231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7438" y="2492691"/>
            <a:ext cx="5693360" cy="3737931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5"/>
          <p:cNvSpPr/>
          <p:nvPr/>
        </p:nvSpPr>
        <p:spPr>
          <a:xfrm>
            <a:off x="6458653" y="2480343"/>
            <a:ext cx="1217542" cy="536999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Canasta reducida</a:t>
            </a:r>
            <a:endParaRPr/>
          </a:p>
        </p:txBody>
      </p:sp>
      <p:sp>
        <p:nvSpPr>
          <p:cNvPr id="233" name="Google Shape;233;p15"/>
          <p:cNvSpPr/>
          <p:nvPr/>
        </p:nvSpPr>
        <p:spPr>
          <a:xfrm>
            <a:off x="6458653" y="5585665"/>
            <a:ext cx="1217542" cy="536999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Canasta normal</a:t>
            </a:r>
            <a:endParaRPr/>
          </a:p>
        </p:txBody>
      </p:sp>
      <p:sp>
        <p:nvSpPr>
          <p:cNvPr id="234" name="Google Shape;234;p15"/>
          <p:cNvSpPr txBox="1"/>
          <p:nvPr/>
        </p:nvSpPr>
        <p:spPr>
          <a:xfrm>
            <a:off x="6397509" y="3086501"/>
            <a:ext cx="2199951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reutilizar o intercambiar productos con otros apoderados se </a:t>
            </a:r>
            <a:r>
              <a:rPr lang="es-CL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podría ahorrar la mitad del valor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en promedio.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2744" y="2821874"/>
            <a:ext cx="5771187" cy="333768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6"/>
          <p:cNvSpPr/>
          <p:nvPr/>
        </p:nvSpPr>
        <p:spPr>
          <a:xfrm>
            <a:off x="303135" y="522906"/>
            <a:ext cx="4556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Ficha Metodológica </a:t>
            </a:r>
            <a:endParaRPr/>
          </a:p>
        </p:txBody>
      </p:sp>
      <p:sp>
        <p:nvSpPr>
          <p:cNvPr id="241" name="Google Shape;241;p16"/>
          <p:cNvSpPr/>
          <p:nvPr/>
        </p:nvSpPr>
        <p:spPr>
          <a:xfrm>
            <a:off x="3055603" y="6564770"/>
            <a:ext cx="29363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IBC, Servicio Nacional del Consumidor , 2021. </a:t>
            </a:r>
            <a:endParaRPr/>
          </a:p>
        </p:txBody>
      </p:sp>
      <p:pic>
        <p:nvPicPr>
          <p:cNvPr id="242" name="Google Shape;24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4368" y="404664"/>
            <a:ext cx="1056070" cy="76178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6"/>
          <p:cNvSpPr txBox="1"/>
          <p:nvPr/>
        </p:nvSpPr>
        <p:spPr>
          <a:xfrm>
            <a:off x="467544" y="141277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6"/>
          <p:cNvSpPr txBox="1"/>
          <p:nvPr/>
        </p:nvSpPr>
        <p:spPr>
          <a:xfrm>
            <a:off x="303135" y="903811"/>
            <a:ext cx="775878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poder determinar el </a:t>
            </a:r>
            <a:r>
              <a:rPr lang="es-CL" sz="2000" b="1">
                <a:solidFill>
                  <a:srgbClr val="0033CC"/>
                </a:solidFill>
                <a:latin typeface="Verdana"/>
                <a:ea typeface="Verdana"/>
                <a:cs typeface="Verdana"/>
                <a:sym typeface="Verdana"/>
              </a:rPr>
              <a:t>menor precio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compra en el uniforme escolar, se estableció una canasta de productos </a:t>
            </a:r>
            <a:r>
              <a:rPr lang="es-CL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reducida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</a:t>
            </a:r>
            <a:r>
              <a:rPr lang="es-CL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completa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Se seleccionaron los precios más económicos de cada tienda con similar composición, pudiendo detectar </a:t>
            </a:r>
            <a:r>
              <a:rPr lang="es-CL" sz="2000" b="1">
                <a:solidFill>
                  <a:srgbClr val="0033CC"/>
                </a:solidFill>
                <a:latin typeface="Verdana"/>
                <a:ea typeface="Verdana"/>
                <a:cs typeface="Verdana"/>
                <a:sym typeface="Verdana"/>
              </a:rPr>
              <a:t>diferencias de hasta $40.480 (137%) </a:t>
            </a:r>
            <a:r>
              <a:rPr lang="es-CL" sz="1400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del </a:t>
            </a: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 de uniforme niño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6"/>
          <p:cNvSpPr/>
          <p:nvPr/>
        </p:nvSpPr>
        <p:spPr>
          <a:xfrm>
            <a:off x="299176" y="335068"/>
            <a:ext cx="7488832" cy="566638"/>
          </a:xfrm>
          <a:prstGeom prst="snip1Rect">
            <a:avLst>
              <a:gd name="adj" fmla="val 16667"/>
            </a:avLst>
          </a:prstGeom>
          <a:solidFill>
            <a:srgbClr val="D99593"/>
          </a:solidFill>
          <a:ln w="9525" cap="flat" cmpd="sng">
            <a:solidFill>
              <a:srgbClr val="D9959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Uniformes Región Metropolitana Por Precio (2º Básico)</a:t>
            </a: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58586" y="6123179"/>
            <a:ext cx="8881851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(*) Se escogió talla ropa 8 con calzado 31-32 considerando un niño y niña de 2do básico</a:t>
            </a:r>
            <a:r>
              <a:rPr lang="es-CL" sz="80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</p:txBody>
      </p:sp>
      <p:sp>
        <p:nvSpPr>
          <p:cNvPr id="247" name="Google Shape;247;p16"/>
          <p:cNvSpPr/>
          <p:nvPr/>
        </p:nvSpPr>
        <p:spPr>
          <a:xfrm>
            <a:off x="6499735" y="2885146"/>
            <a:ext cx="1217542" cy="536999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Canasta reducida</a:t>
            </a: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6584528" y="5604991"/>
            <a:ext cx="1217542" cy="536999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BB82"/>
              </a:gs>
              <a:gs pos="35000">
                <a:srgbClr val="FFCFA8"/>
              </a:gs>
              <a:gs pos="100000">
                <a:srgbClr val="FFEBD9"/>
              </a:gs>
            </a:gsLst>
            <a:lin ang="16200000" scaled="0"/>
          </a:gradFill>
          <a:ln w="9525" cap="flat" cmpd="sng">
            <a:solidFill>
              <a:srgbClr val="F5913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Canasta normal</a:t>
            </a:r>
            <a:endParaRPr/>
          </a:p>
        </p:txBody>
      </p:sp>
      <p:sp>
        <p:nvSpPr>
          <p:cNvPr id="249" name="Google Shape;249;p16"/>
          <p:cNvSpPr txBox="1"/>
          <p:nvPr/>
        </p:nvSpPr>
        <p:spPr>
          <a:xfrm>
            <a:off x="6499735" y="3488500"/>
            <a:ext cx="2238988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reutilizar o intercambiar productos con otros apoderados se </a:t>
            </a:r>
            <a:r>
              <a:rPr lang="es-CL" sz="16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puede ahorrar un 25% en promedio.</a:t>
            </a:r>
            <a:endParaRPr sz="16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0" name="Google Shape;25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9455" y="2605564"/>
            <a:ext cx="1217542" cy="1696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7"/>
          <p:cNvSpPr/>
          <p:nvPr/>
        </p:nvSpPr>
        <p:spPr>
          <a:xfrm>
            <a:off x="3055603" y="6564770"/>
            <a:ext cx="29363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IBC, Servicio Nacional del Consumidor , 2021. </a:t>
            </a:r>
            <a:endParaRPr/>
          </a:p>
        </p:txBody>
      </p:sp>
      <p:sp>
        <p:nvSpPr>
          <p:cNvPr id="256" name="Google Shape;256;p17"/>
          <p:cNvSpPr/>
          <p:nvPr/>
        </p:nvSpPr>
        <p:spPr>
          <a:xfrm>
            <a:off x="303135" y="522906"/>
            <a:ext cx="4556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Ficha Metodológica </a:t>
            </a:r>
            <a:endParaRPr/>
          </a:p>
        </p:txBody>
      </p:sp>
      <p:sp>
        <p:nvSpPr>
          <p:cNvPr id="257" name="Google Shape;257;p17"/>
          <p:cNvSpPr txBox="1"/>
          <p:nvPr/>
        </p:nvSpPr>
        <p:spPr>
          <a:xfrm>
            <a:off x="467544" y="141277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7"/>
          <p:cNvSpPr txBox="1"/>
          <p:nvPr/>
        </p:nvSpPr>
        <p:spPr>
          <a:xfrm>
            <a:off x="0" y="152827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>
                <a:solidFill>
                  <a:srgbClr val="004C8F"/>
                </a:solidFill>
                <a:latin typeface="Verdana"/>
                <a:ea typeface="Verdana"/>
                <a:cs typeface="Verdana"/>
                <a:sym typeface="Verdana"/>
              </a:rPr>
              <a:t>Conclusiones</a:t>
            </a:r>
            <a:endParaRPr/>
          </a:p>
        </p:txBody>
      </p:sp>
      <p:pic>
        <p:nvPicPr>
          <p:cNvPr id="259" name="Google Shape;259;p17" descr="Resultado de imagen de lista checkl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95773" y="2290109"/>
            <a:ext cx="3752453" cy="3931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/>
          <p:nvPr/>
        </p:nvSpPr>
        <p:spPr>
          <a:xfrm>
            <a:off x="3055603" y="6564770"/>
            <a:ext cx="29363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IBC, Servicio Nacional del Consumidor , 2021. </a:t>
            </a:r>
            <a:endParaRPr/>
          </a:p>
        </p:txBody>
      </p:sp>
      <p:sp>
        <p:nvSpPr>
          <p:cNvPr id="265" name="Google Shape;265;p18"/>
          <p:cNvSpPr/>
          <p:nvPr/>
        </p:nvSpPr>
        <p:spPr>
          <a:xfrm>
            <a:off x="303135" y="522906"/>
            <a:ext cx="4556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Ficha Metodológica </a:t>
            </a:r>
            <a:endParaRPr/>
          </a:p>
        </p:txBody>
      </p:sp>
      <p:sp>
        <p:nvSpPr>
          <p:cNvPr id="266" name="Google Shape;266;p18"/>
          <p:cNvSpPr txBox="1"/>
          <p:nvPr/>
        </p:nvSpPr>
        <p:spPr>
          <a:xfrm>
            <a:off x="467544" y="141277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8"/>
          <p:cNvSpPr txBox="1"/>
          <p:nvPr/>
        </p:nvSpPr>
        <p:spPr>
          <a:xfrm>
            <a:off x="228600" y="620688"/>
            <a:ext cx="8447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8"/>
          <p:cNvSpPr/>
          <p:nvPr/>
        </p:nvSpPr>
        <p:spPr>
          <a:xfrm>
            <a:off x="652275" y="522906"/>
            <a:ext cx="6858000" cy="6463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s-CL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Este año, dado lo complejo que está la situación económica producto de la pandemia, el llamado a </a:t>
            </a:r>
            <a:r>
              <a:rPr lang="es-CL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reducir, reutilizar y generar las instancias con la comunidad escolar para generar un consumo más responsable.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s-CL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Los </a:t>
            </a:r>
            <a:r>
              <a:rPr lang="es-CL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textos escolares siguen siendo el ítem más costoso </a:t>
            </a:r>
            <a:r>
              <a:rPr lang="es-CL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 aquellos colegios que no optan por los textos MINEDUC. 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s-CL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 importante resaltar las </a:t>
            </a:r>
            <a:r>
              <a:rPr lang="es-CL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políticas implementadas por los colegios</a:t>
            </a:r>
            <a:r>
              <a:rPr lang="es-CL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En una muestra de más de </a:t>
            </a:r>
            <a:r>
              <a:rPr lang="es-CL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150 colegios </a:t>
            </a:r>
            <a:r>
              <a:rPr lang="es-CL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 destacan </a:t>
            </a:r>
            <a:r>
              <a:rPr lang="es-CL" sz="18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iniciativas como migración a textos on-line, textos escolares propios y el no uso de textos escolares.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s-CL"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Por su parte, algunas editoriales han realizado  gestiones para que cualquier colegio pueda adquirir textos adjudicados por MINEDUC.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9"/>
          <p:cNvSpPr/>
          <p:nvPr/>
        </p:nvSpPr>
        <p:spPr>
          <a:xfrm>
            <a:off x="3055603" y="6564770"/>
            <a:ext cx="293632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Fuente: IBC, Servicio Nacional del Consumidor , 2021. </a:t>
            </a:r>
            <a:endParaRPr/>
          </a:p>
        </p:txBody>
      </p:sp>
      <p:sp>
        <p:nvSpPr>
          <p:cNvPr id="274" name="Google Shape;274;p19"/>
          <p:cNvSpPr/>
          <p:nvPr/>
        </p:nvSpPr>
        <p:spPr>
          <a:xfrm>
            <a:off x="303135" y="522906"/>
            <a:ext cx="4556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Ficha Metodológica </a:t>
            </a:r>
            <a:endParaRPr/>
          </a:p>
        </p:txBody>
      </p:sp>
      <p:sp>
        <p:nvSpPr>
          <p:cNvPr id="275" name="Google Shape;275;p19"/>
          <p:cNvSpPr txBox="1"/>
          <p:nvPr/>
        </p:nvSpPr>
        <p:spPr>
          <a:xfrm>
            <a:off x="467544" y="141277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228600" y="620688"/>
            <a:ext cx="844785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9"/>
          <p:cNvSpPr/>
          <p:nvPr/>
        </p:nvSpPr>
        <p:spPr>
          <a:xfrm>
            <a:off x="800100" y="620688"/>
            <a:ext cx="7245524" cy="5226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s-CL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Respecto de los precios, los resultados indican que los </a:t>
            </a:r>
            <a:r>
              <a:rPr lang="es-CL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textos de inglés, </a:t>
            </a:r>
            <a:r>
              <a:rPr lang="es-CL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son en promedio, </a:t>
            </a:r>
            <a:r>
              <a:rPr lang="es-CL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los más económicos</a:t>
            </a:r>
            <a:r>
              <a:rPr lang="es-CL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En el resto de las asignaturas, el </a:t>
            </a:r>
            <a:r>
              <a:rPr lang="es-CL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promedio de los textos es de aproximadamente $34.000. </a:t>
            </a:r>
            <a:endParaRPr dirty="0"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s-CL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el caso de </a:t>
            </a:r>
            <a:r>
              <a:rPr lang="es-CL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útiles escolares</a:t>
            </a:r>
            <a:r>
              <a:rPr lang="es-CL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una familia para un niño o niña de segundo básico puede gastar, en promedio, </a:t>
            </a:r>
            <a:r>
              <a:rPr lang="es-CL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$9.481 si reutiliza artículos del año pasado</a:t>
            </a:r>
            <a:r>
              <a:rPr lang="es-CL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 y </a:t>
            </a:r>
            <a:r>
              <a:rPr lang="es-CL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$16.219, si considera comprar los útiles nuevos.</a:t>
            </a:r>
            <a:endParaRPr dirty="0"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s-CL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el caso de los </a:t>
            </a:r>
            <a:r>
              <a:rPr lang="es-CL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uniformes,</a:t>
            </a:r>
            <a:r>
              <a:rPr lang="es-CL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una </a:t>
            </a:r>
            <a:r>
              <a:rPr lang="es-CL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canasta reducida cuesta en promedio $34 mil</a:t>
            </a:r>
            <a:r>
              <a:rPr lang="es-CL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 mientras que una </a:t>
            </a:r>
            <a:r>
              <a:rPr lang="es-CL" sz="18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canasta completa alrededor de $45 mil.</a:t>
            </a:r>
            <a:endParaRPr dirty="0"/>
          </a:p>
          <a:p>
            <a:pPr marL="285750" marR="0" lvl="0" indent="-171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❑"/>
            </a:pPr>
            <a:r>
              <a:rPr lang="es-CL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 conocer todos los resultados de este estudio y poder cotizar, visite </a:t>
            </a:r>
            <a:r>
              <a:rPr lang="es-CL" sz="2000" b="1" dirty="0">
                <a:solidFill>
                  <a:srgbClr val="0033CC"/>
                </a:solidFill>
                <a:latin typeface="Verdana"/>
                <a:ea typeface="Verdana"/>
                <a:cs typeface="Verdana"/>
                <a:sym typeface="Verdana"/>
              </a:rPr>
              <a:t>www.sernac.cl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/>
        </p:nvSpPr>
        <p:spPr>
          <a:xfrm>
            <a:off x="3581400" y="1524000"/>
            <a:ext cx="5410200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SERNAC realizó estudio que consideró </a:t>
            </a:r>
            <a:r>
              <a:rPr lang="es-CL" sz="2000" b="1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las medidas adoptadas por los establecimientos educacionales y editoriales respecto de los textos escolares</a:t>
            </a:r>
            <a:r>
              <a:rPr lang="es-CL" sz="2000" b="0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Además, incluyó </a:t>
            </a:r>
            <a:r>
              <a:rPr lang="es-CL" sz="2000" b="1" i="0" u="none" strike="noStrike" cap="none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precios de textos, útiles escolares y uniformes</a:t>
            </a:r>
            <a:r>
              <a:rPr lang="es-CL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comercializados por las principales tiendas de retail, supermercados, librerías y tiendas especializadas de la Región Metropolitana.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2119937"/>
            <a:ext cx="33528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228600" y="533400"/>
            <a:ext cx="8763000" cy="38100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 del Estudio Escolares 2021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/>
        </p:nvSpPr>
        <p:spPr>
          <a:xfrm>
            <a:off x="0" y="1528277"/>
            <a:ext cx="914400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 dirty="0">
                <a:solidFill>
                  <a:srgbClr val="004C8F"/>
                </a:solidFill>
                <a:latin typeface="Verdana"/>
                <a:ea typeface="Verdana"/>
                <a:cs typeface="Verdana"/>
                <a:sym typeface="Verdana"/>
              </a:rPr>
              <a:t>Políticas textos escolares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1" dirty="0">
              <a:solidFill>
                <a:srgbClr val="004C8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0" y="2270477"/>
            <a:ext cx="2297687" cy="2297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>
            <a:off x="99120" y="1542158"/>
            <a:ext cx="2240632" cy="11667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"/>
          <p:cNvSpPr/>
          <p:nvPr/>
        </p:nvSpPr>
        <p:spPr>
          <a:xfrm>
            <a:off x="431551" y="1542158"/>
            <a:ext cx="2240632" cy="7347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4"/>
          <p:cNvSpPr txBox="1"/>
          <p:nvPr/>
        </p:nvSpPr>
        <p:spPr>
          <a:xfrm>
            <a:off x="735514" y="1049744"/>
            <a:ext cx="8033100" cy="76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los efectos de la pandemia, el SERNAC realizó vía oficio </a:t>
            </a:r>
            <a:r>
              <a:rPr lang="es-CL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consulta sobre las políticas de textos escolares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más de </a:t>
            </a:r>
            <a:r>
              <a:rPr lang="es-CL" sz="24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150 colegios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medidas adoptaron?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s-CL" sz="24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74,8%</a:t>
            </a:r>
            <a:r>
              <a:rPr lang="es-C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los establecimientos </a:t>
            </a:r>
            <a:r>
              <a:rPr lang="es-CL" sz="24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generaron instancias de diál</a:t>
            </a:r>
            <a:r>
              <a:rPr lang="es-CL" sz="20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ogo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que refleja la </a:t>
            </a: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intención y disposición de considerar las diversas opiniones al momento de adoptar decisiones académicas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s-CL" sz="24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41,7%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indicaron que </a:t>
            </a:r>
            <a:r>
              <a:rPr lang="es-CL" sz="24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tomaron acciones para transparentar el proceso interno de selección de textos escolares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es decir, consideraron a los profesores, directivos y/o centro de padres, desarrollando un </a:t>
            </a: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proceso participativo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Un </a:t>
            </a: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33% de los colegios señaló que no cambiaría los textos este 2021.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/>
          <p:nvPr/>
        </p:nvSpPr>
        <p:spPr>
          <a:xfrm>
            <a:off x="735514" y="591346"/>
            <a:ext cx="8033049" cy="461665"/>
          </a:xfrm>
          <a:prstGeom prst="rect">
            <a:avLst/>
          </a:prstGeom>
          <a:solidFill>
            <a:srgbClr val="66CC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Políticas de textos escolares por parte de los colegios 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>
            <a:off x="99120" y="1542158"/>
            <a:ext cx="2240632" cy="11667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"/>
          <p:cNvSpPr/>
          <p:nvPr/>
        </p:nvSpPr>
        <p:spPr>
          <a:xfrm>
            <a:off x="431551" y="1542158"/>
            <a:ext cx="2240632" cy="7347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5"/>
          <p:cNvSpPr txBox="1"/>
          <p:nvPr/>
        </p:nvSpPr>
        <p:spPr>
          <a:xfrm>
            <a:off x="735514" y="1049744"/>
            <a:ext cx="8033049" cy="680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s-CL" sz="20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46,3%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los colegios indicaron que </a:t>
            </a:r>
            <a:r>
              <a:rPr lang="es-CL" sz="24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informaron oportunamente a los apoderados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respecto de </a:t>
            </a: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cambios de textos escolares o proyectos educativos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(reuniones con apoderados, a centros de padres, entre otras instancias).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s-CL" sz="20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11,9%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informó a través de los sitios web de los colegios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8575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s-CL" sz="2000" b="1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25,1%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indica que </a:t>
            </a: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acciones realizadas no implican costos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los padres y apoderados.</a:t>
            </a:r>
            <a:endParaRPr/>
          </a:p>
          <a:p>
            <a:pPr marL="28575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el contrario, un </a:t>
            </a:r>
            <a:r>
              <a:rPr lang="es-CL" sz="2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11,2% </a:t>
            </a: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explica el medio de información para padres y apoderados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que </a:t>
            </a: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implica desinformación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los consumidores.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683568" y="680412"/>
            <a:ext cx="8033049" cy="461665"/>
          </a:xfrm>
          <a:prstGeom prst="rect">
            <a:avLst/>
          </a:prstGeom>
          <a:solidFill>
            <a:srgbClr val="66CC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Cambio de textos escolares: ¿cómo lo informaron?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/>
          <p:nvPr/>
        </p:nvSpPr>
        <p:spPr>
          <a:xfrm>
            <a:off x="71986" y="1542158"/>
            <a:ext cx="4500014" cy="374441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6"/>
          <p:cNvSpPr/>
          <p:nvPr/>
        </p:nvSpPr>
        <p:spPr>
          <a:xfrm>
            <a:off x="99120" y="1542158"/>
            <a:ext cx="2240632" cy="11667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6"/>
          <p:cNvSpPr/>
          <p:nvPr/>
        </p:nvSpPr>
        <p:spPr>
          <a:xfrm>
            <a:off x="431551" y="1542158"/>
            <a:ext cx="2240632" cy="7347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6"/>
          <p:cNvSpPr/>
          <p:nvPr/>
        </p:nvSpPr>
        <p:spPr>
          <a:xfrm>
            <a:off x="227972" y="1715609"/>
            <a:ext cx="2240632" cy="8114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6"/>
          <p:cNvSpPr txBox="1"/>
          <p:nvPr/>
        </p:nvSpPr>
        <p:spPr>
          <a:xfrm>
            <a:off x="1605488" y="2007658"/>
            <a:ext cx="5209735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establecimientos informaron también que tomaron una serie de medidas para </a:t>
            </a:r>
            <a:r>
              <a:rPr lang="es-CL" sz="2400" b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disminuir gastos en textos escolares</a:t>
            </a:r>
            <a:r>
              <a:rPr lang="es-CL" sz="200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 ellas, la </a:t>
            </a:r>
            <a:r>
              <a:rPr lang="es-CL" sz="2200" b="1" u="sng">
                <a:solidFill>
                  <a:srgbClr val="0033CC"/>
                </a:solidFill>
                <a:latin typeface="Calibri"/>
                <a:ea typeface="Calibri"/>
                <a:cs typeface="Calibri"/>
                <a:sym typeface="Calibri"/>
              </a:rPr>
              <a:t>migración a textos on-line, la utilización de textos escolares propios y el no uso de textos escolares.</a:t>
            </a:r>
            <a:endParaRPr sz="2200" b="1" u="sng">
              <a:solidFill>
                <a:srgbClr val="0033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2400" y="1243633"/>
            <a:ext cx="851803" cy="851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27973" y="2003766"/>
            <a:ext cx="1045083" cy="79640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 txBox="1"/>
          <p:nvPr/>
        </p:nvSpPr>
        <p:spPr>
          <a:xfrm>
            <a:off x="611235" y="591346"/>
            <a:ext cx="8043554" cy="461665"/>
          </a:xfrm>
          <a:prstGeom prst="rect">
            <a:avLst/>
          </a:prstGeom>
          <a:solidFill>
            <a:srgbClr val="66CC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Medidas concretas para disminuir gastos en textos escolares:</a:t>
            </a:r>
            <a:endParaRPr/>
          </a:p>
        </p:txBody>
      </p:sp>
      <p:sp>
        <p:nvSpPr>
          <p:cNvPr id="132" name="Google Shape;132;p6"/>
          <p:cNvSpPr/>
          <p:nvPr/>
        </p:nvSpPr>
        <p:spPr>
          <a:xfrm>
            <a:off x="7467600" y="2095436"/>
            <a:ext cx="565608" cy="18143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6"/>
          <p:cNvSpPr/>
          <p:nvPr/>
        </p:nvSpPr>
        <p:spPr>
          <a:xfrm>
            <a:off x="7467600" y="2247836"/>
            <a:ext cx="565608" cy="18143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"/>
          <p:cNvSpPr/>
          <p:nvPr/>
        </p:nvSpPr>
        <p:spPr>
          <a:xfrm>
            <a:off x="7467600" y="2708920"/>
            <a:ext cx="565608" cy="18143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7467600" y="2947992"/>
            <a:ext cx="565608" cy="181436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8000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>
            <a:off x="431551" y="1542158"/>
            <a:ext cx="2240632" cy="73471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7"/>
          <p:cNvSpPr/>
          <p:nvPr/>
        </p:nvSpPr>
        <p:spPr>
          <a:xfrm>
            <a:off x="227972" y="1715609"/>
            <a:ext cx="2240632" cy="81146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7"/>
          <p:cNvSpPr txBox="1"/>
          <p:nvPr/>
        </p:nvSpPr>
        <p:spPr>
          <a:xfrm>
            <a:off x="410492" y="454232"/>
            <a:ext cx="8193956" cy="399624"/>
          </a:xfrm>
          <a:prstGeom prst="rect">
            <a:avLst/>
          </a:prstGeom>
          <a:solidFill>
            <a:srgbClr val="92CCD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s-CL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¿Qué hicieron las editoriales?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031" y="1192256"/>
            <a:ext cx="1516664" cy="151666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7"/>
          <p:cNvSpPr txBox="1"/>
          <p:nvPr/>
        </p:nvSpPr>
        <p:spPr>
          <a:xfrm>
            <a:off x="1981200" y="833383"/>
            <a:ext cx="669525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SERNAC solicitó también a las </a:t>
            </a: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principales editoriales </a:t>
            </a: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informar respecto de los textos escolares adjudicados con MINEDUC: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5" name="Google Shape;145;p7"/>
          <p:cNvGraphicFramePr/>
          <p:nvPr>
            <p:extLst>
              <p:ext uri="{D42A27DB-BD31-4B8C-83A1-F6EECF244321}">
                <p14:modId xmlns:p14="http://schemas.microsoft.com/office/powerpoint/2010/main" val="119265813"/>
              </p:ext>
            </p:extLst>
          </p:nvPr>
        </p:nvGraphicFramePr>
        <p:xfrm>
          <a:off x="1981200" y="1957734"/>
          <a:ext cx="5814450" cy="2839535"/>
        </p:xfrm>
        <a:graphic>
          <a:graphicData uri="http://schemas.openxmlformats.org/drawingml/2006/table">
            <a:tbl>
              <a:tblPr firstRow="1" bandRow="1">
                <a:noFill/>
                <a:tableStyleId>{FE83F655-3177-4738-98E8-70A222203D70}</a:tableStyleId>
              </a:tblPr>
              <a:tblGrid>
                <a:gridCol w="1078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Editorial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Resumen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5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CL" sz="16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Malva</a:t>
                      </a:r>
                      <a:endParaRPr lang="es-CL" sz="1600" b="1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SM entregó una autorización extraordinaria al Mineduc para que dispusiera de manera libre y gratuita la totalidad de los textos adjudicados en las licitaciones vigentes. </a:t>
                      </a:r>
                      <a:endParaRPr sz="1600" b="1" i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Zigzag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400" b="0" i="0" dirty="0">
                          <a:solidFill>
                            <a:srgbClr val="20212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especifica acciones.</a:t>
                      </a:r>
                      <a:endParaRPr sz="1400" b="0" i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Santillana</a:t>
                      </a:r>
                      <a:endParaRPr/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 tienen textos del mercado público disponibles para el mercado privado, pero dispusieron a 4 colegios que solicitaron los textos a valor comercial.</a:t>
                      </a:r>
                      <a:endParaRPr dirty="0"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6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Tienen en formato digital de textos públicos.</a:t>
                      </a:r>
                      <a:endParaRPr dirty="0"/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/>
          <p:nvPr/>
        </p:nvSpPr>
        <p:spPr>
          <a:xfrm>
            <a:off x="4644008" y="1124744"/>
            <a:ext cx="3896211" cy="338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SERNAC realizó en el mes de enero del año 2021 </a:t>
            </a:r>
            <a:r>
              <a:rPr lang="es-CL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sondeo de precios de textos escolares en las principales librerías y supermercados de la Región Metropolitana.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17365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objetivo es revelar la diferencia de precios existente y apoyar en la decisión de  compra de los consumidores.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1146681"/>
            <a:ext cx="3124478" cy="312447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/>
          <p:nvPr/>
        </p:nvSpPr>
        <p:spPr>
          <a:xfrm>
            <a:off x="337774" y="489481"/>
            <a:ext cx="7042538" cy="399975"/>
          </a:xfrm>
          <a:prstGeom prst="snip1Rect">
            <a:avLst>
              <a:gd name="adj" fmla="val 16667"/>
            </a:avLst>
          </a:prstGeom>
          <a:solidFill>
            <a:srgbClr val="00B0F0"/>
          </a:solidFill>
          <a:ln w="9525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305287" y="533123"/>
            <a:ext cx="72190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Precios de textos escolares 2021 </a:t>
            </a: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627744" y="5013176"/>
            <a:ext cx="79391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>
                <a:solidFill>
                  <a:srgbClr val="C00000"/>
                </a:solidFill>
                <a:latin typeface="Verdana"/>
                <a:ea typeface="Verdana"/>
                <a:cs typeface="Verdana"/>
                <a:sym typeface="Verdana"/>
              </a:rPr>
              <a:t>IMPORTANTE: </a:t>
            </a:r>
            <a:r>
              <a:rPr lang="es-CL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SERNAC dispone en su sitio web </a:t>
            </a:r>
            <a:r>
              <a:rPr lang="es-CL" sz="2000" b="1" u="sng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www.sernac.cl</a:t>
            </a:r>
            <a:r>
              <a:rPr lang="es-CL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s-CL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 un </a:t>
            </a:r>
            <a:r>
              <a:rPr lang="es-CL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cotizador de textos escolares</a:t>
            </a:r>
            <a:r>
              <a:rPr lang="es-CL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/>
          <p:nvPr/>
        </p:nvSpPr>
        <p:spPr>
          <a:xfrm>
            <a:off x="3055603" y="6564770"/>
            <a:ext cx="293632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Fuente: IBC, Servicio Nacional del Consumidor , 2021. </a:t>
            </a: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303135" y="522906"/>
            <a:ext cx="455689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Ficha Metodológica </a:t>
            </a: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343921" y="620688"/>
            <a:ext cx="6316311" cy="246545"/>
          </a:xfrm>
          <a:prstGeom prst="snip1Rect">
            <a:avLst>
              <a:gd name="adj" fmla="val 16667"/>
            </a:avLst>
          </a:prstGeom>
          <a:solidFill>
            <a:srgbClr val="C2D59B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343921" y="466937"/>
            <a:ext cx="6192688" cy="369332"/>
          </a:xfrm>
          <a:prstGeom prst="rect">
            <a:avLst/>
          </a:prstGeom>
          <a:solidFill>
            <a:srgbClr val="C2D5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Set de libros seleccionados en análisis</a:t>
            </a:r>
            <a:endParaRPr/>
          </a:p>
        </p:txBody>
      </p:sp>
      <p:pic>
        <p:nvPicPr>
          <p:cNvPr id="164" name="Google Shape;16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586373">
            <a:off x="7653564" y="406239"/>
            <a:ext cx="1479984" cy="76251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9"/>
          <p:cNvSpPr txBox="1"/>
          <p:nvPr/>
        </p:nvSpPr>
        <p:spPr>
          <a:xfrm>
            <a:off x="539552" y="1056721"/>
            <a:ext cx="8064896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Para el análisis de los precios se seleccionaron las asignaturas que tuvieran textos escolares principales para un curso de </a:t>
            </a:r>
            <a:r>
              <a:rPr lang="es-CL" sz="2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2do básico.</a:t>
            </a:r>
            <a:endParaRPr/>
          </a:p>
          <a:p>
            <a:pPr marL="285750" marR="0" lvl="0" indent="-196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755576" y="2132601"/>
            <a:ext cx="8064896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Principales conclusiones:</a:t>
            </a:r>
            <a:endParaRPr dirty="0"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s-CL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Los resultados indican que en el caso de la </a:t>
            </a:r>
            <a:r>
              <a:rPr lang="es-CL" sz="2000" b="1" dirty="0">
                <a:solidFill>
                  <a:srgbClr val="0033CC"/>
                </a:solidFill>
                <a:latin typeface="Verdana"/>
                <a:ea typeface="Verdana"/>
                <a:cs typeface="Verdana"/>
                <a:sym typeface="Verdana"/>
              </a:rPr>
              <a:t>inglés</a:t>
            </a:r>
            <a:r>
              <a:rPr lang="es-CL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se encuentran, en promedio, </a:t>
            </a:r>
            <a:r>
              <a:rPr lang="es-CL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los textos más económicos.</a:t>
            </a:r>
            <a:endParaRPr sz="2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s-CL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 el resto de las asignaturas, el promedio de los textos es de aproximadamente </a:t>
            </a:r>
            <a:r>
              <a:rPr lang="es-CL" sz="2000" b="1" dirty="0">
                <a:solidFill>
                  <a:srgbClr val="0033CC"/>
                </a:solidFill>
                <a:latin typeface="Verdana"/>
                <a:ea typeface="Verdana"/>
                <a:cs typeface="Verdana"/>
                <a:sym typeface="Verdana"/>
              </a:rPr>
              <a:t>$34.000</a:t>
            </a:r>
            <a:r>
              <a:rPr lang="es-CL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compartiendo </a:t>
            </a:r>
            <a:r>
              <a:rPr lang="es-CL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Santillana y SM los menores valores</a:t>
            </a:r>
            <a:r>
              <a:rPr lang="es-CL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58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s-CL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existen diferencias significativas en los precios de un mismo libro </a:t>
            </a:r>
            <a:r>
              <a:rPr lang="es-CL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entre las tiendas, salvo algunas excepciones, como por ejemplo, los textos de matemáticas que tienen un precio de $42.353 en tienda Santillana, $48.900 en Jumbo y $50.400 en Librería Luces.</a:t>
            </a:r>
            <a:endParaRPr sz="2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1560</Words>
  <Application>Microsoft Office PowerPoint</Application>
  <PresentationFormat>Presentación en pantalla (4:3)</PresentationFormat>
  <Paragraphs>218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Calibri</vt:lpstr>
      <vt:lpstr>Noto Sans Symbols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Sernac</dc:creator>
  <cp:lastModifiedBy>Mauricio Escobar Hernandez</cp:lastModifiedBy>
  <cp:revision>6</cp:revision>
  <cp:lastPrinted>2021-02-24T11:55:17Z</cp:lastPrinted>
  <dcterms:created xsi:type="dcterms:W3CDTF">2021-02-18T15:53:12Z</dcterms:created>
  <dcterms:modified xsi:type="dcterms:W3CDTF">2021-02-24T13:18:19Z</dcterms:modified>
</cp:coreProperties>
</file>